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svg" ContentType="image/svg+xml"/>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Lst>
  <p:notesMasterIdLst>
    <p:notesMasterId r:id="rId10"/>
  </p:notesMaster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notesMaster" Target="notesMasters/notesMaster1.xml"/><Relationship Id="rId11" Type="http://schemas.openxmlformats.org/officeDocument/2006/relationships/presProps" Target="presProps.xml"/><Relationship Id="rId12" Type="http://schemas.openxmlformats.org/officeDocument/2006/relationships/viewProps" Target="viewProps.xml"/><Relationship Id="rId13" Type="http://schemas.openxmlformats.org/officeDocument/2006/relationships/theme" Target="theme/theme1.xml"/><Relationship Id="rId14" Type="http://schemas.openxmlformats.org/officeDocument/2006/relationships/tableStyles" Target="tableStyles.xml"/></Relationships>
</file>

<file path=ppt/media/>
</file>

<file path=ppt/media/image-1-1.png>
</file>

<file path=ppt/media/image-1-2.png>
</file>

<file path=ppt/media/image-1-3.png>
</file>

<file path=ppt/media/image-2-1.png>
</file>

<file path=ppt/media/image-2-2.png>
</file>

<file path=ppt/media/image-3-1.png>
</file>

<file path=ppt/media/image-3-2.png>
</file>

<file path=ppt/media/image-3-3.png>
</file>

<file path=ppt/media/image-4-1.png>
</file>

<file path=ppt/media/image-4-2.png>
</file>

<file path=ppt/media/image-4-3.png>
</file>

<file path=ppt/media/image-5-1.png>
</file>

<file path=ppt/media/image-5-2.png>
</file>

<file path=ppt/media/image-6-1.png>
</file>

<file path=ppt/media/image-6-2.png>
</file>

<file path=ppt/media/image-6-3.png>
</file>

<file path=ppt/media/image-6-4.png>
</file>

<file path=ppt/media/image-6-5.png>
</file>

<file path=ppt/media/image-7-1.png>
</file>

<file path=ppt/media/image-7-2.png>
</file>

<file path=ppt/media/image-7-3.png>
</file>

<file path=ppt/media/image-7-4.png>
</file>

<file path=ppt/media/image-7-5.png>
</file>

<file path=ppt/media/image-8-1.png>
</file>

<file path=ppt/media/image-8-2.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1-1.png"/><Relationship Id="rId2" Type="http://schemas.openxmlformats.org/officeDocument/2006/relationships/image" Target="../media/image-1-2.png"/><Relationship Id="rId3" Type="http://schemas.openxmlformats.org/officeDocument/2006/relationships/image" Target="../media/image-1-3.png"/><Relationship Id="rId5" Type="http://schemas.openxmlformats.org/officeDocument/2006/relationships/slideLayout" Target="../slideLayouts/slideLayout1.xml"/><Relationship Id="rId6"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2-1.png"/><Relationship Id="rId2" Type="http://schemas.openxmlformats.org/officeDocument/2006/relationships/image" Target="../media/image-2-2.png"/><Relationship Id="rId4" Type="http://schemas.openxmlformats.org/officeDocument/2006/relationships/slideLayout" Target="../slideLayouts/slideLayout1.xml"/><Relationship Id="rId5"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3-1.png"/><Relationship Id="rId2" Type="http://schemas.openxmlformats.org/officeDocument/2006/relationships/image" Target="../media/image-3-2.png"/><Relationship Id="rId3" Type="http://schemas.openxmlformats.org/officeDocument/2006/relationships/image" Target="../media/image-3-3.png"/><Relationship Id="rId5" Type="http://schemas.openxmlformats.org/officeDocument/2006/relationships/slideLayout" Target="../slideLayouts/slideLayout1.xml"/><Relationship Id="rId6"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4" Type="http://schemas.openxmlformats.org/officeDocument/2006/relationships/hyperlink" Target="https://gamma.app" TargetMode="External"/><Relationship Id="rId1" Type="http://schemas.openxmlformats.org/officeDocument/2006/relationships/image" Target="../media/image-4-1.png"/><Relationship Id="rId2" Type="http://schemas.openxmlformats.org/officeDocument/2006/relationships/image" Target="../media/image-4-2.png"/><Relationship Id="rId3" Type="http://schemas.openxmlformats.org/officeDocument/2006/relationships/image" Target="../media/image-4-3.png"/><Relationship Id="rId5" Type="http://schemas.openxmlformats.org/officeDocument/2006/relationships/slideLayout" Target="../slideLayouts/slideLayout1.xml"/><Relationship Id="rId6"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5-1.png"/><Relationship Id="rId2" Type="http://schemas.openxmlformats.org/officeDocument/2006/relationships/image" Target="../media/image-5-2.png"/><Relationship Id="rId4" Type="http://schemas.openxmlformats.org/officeDocument/2006/relationships/slideLayout" Target="../slideLayouts/slideLayout1.xml"/><Relationship Id="rId5"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6-1.png"/><Relationship Id="rId2" Type="http://schemas.openxmlformats.org/officeDocument/2006/relationships/image" Target="../media/image-6-2.png"/><Relationship Id="rId3" Type="http://schemas.openxmlformats.org/officeDocument/2006/relationships/image" Target="../media/image-6-3.png"/><Relationship Id="rId4" Type="http://schemas.openxmlformats.org/officeDocument/2006/relationships/image" Target="../media/image-6-4.png"/><Relationship Id="rId5" Type="http://schemas.openxmlformats.org/officeDocument/2006/relationships/image" Target="../media/image-6-5.png"/><Relationship Id="rId7" Type="http://schemas.openxmlformats.org/officeDocument/2006/relationships/slideLayout" Target="../slideLayouts/slideLayout1.xml"/><Relationship Id="rId8"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6" Type="http://schemas.openxmlformats.org/officeDocument/2006/relationships/hyperlink" Target="https://gamma.app" TargetMode="External"/><Relationship Id="rId1" Type="http://schemas.openxmlformats.org/officeDocument/2006/relationships/image" Target="../media/image-7-1.png"/><Relationship Id="rId2" Type="http://schemas.openxmlformats.org/officeDocument/2006/relationships/image" Target="../media/image-7-2.png"/><Relationship Id="rId3" Type="http://schemas.openxmlformats.org/officeDocument/2006/relationships/image" Target="../media/image-7-3.png"/><Relationship Id="rId4" Type="http://schemas.openxmlformats.org/officeDocument/2006/relationships/image" Target="../media/image-7-4.png"/><Relationship Id="rId5" Type="http://schemas.openxmlformats.org/officeDocument/2006/relationships/image" Target="../media/image-7-5.png"/><Relationship Id="rId7" Type="http://schemas.openxmlformats.org/officeDocument/2006/relationships/slideLayout" Target="../slideLayouts/slideLayout1.xml"/><Relationship Id="rId8"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hyperlink" Target="https://gamma.app" TargetMode="External"/><Relationship Id="rId1" Type="http://schemas.openxmlformats.org/officeDocument/2006/relationships/image" Target="../media/image-8-1.png"/><Relationship Id="rId2" Type="http://schemas.openxmlformats.org/officeDocument/2006/relationships/image" Target="../media/image-8-2.png"/><Relationship Id="rId4" Type="http://schemas.openxmlformats.org/officeDocument/2006/relationships/slideLayout" Target="../slideLayouts/slideLayout1.xml"/><Relationship Id="rId5"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7620" y="0"/>
            <a:ext cx="5486400" cy="8229600"/>
          </a:xfrm>
          <a:prstGeom prst="rect">
            <a:avLst/>
          </a:prstGeom>
        </p:spPr>
      </p:pic>
      <p:sp>
        <p:nvSpPr>
          <p:cNvPr id="5" name="Text 1"/>
          <p:cNvSpPr/>
          <p:nvPr/>
        </p:nvSpPr>
        <p:spPr>
          <a:xfrm>
            <a:off x="6319599" y="2101453"/>
            <a:ext cx="7477601" cy="1916430"/>
          </a:xfrm>
          <a:prstGeom prst="rect">
            <a:avLst/>
          </a:prstGeom>
          <a:noFill/>
          <a:ln/>
        </p:spPr>
        <p:txBody>
          <a:bodyPr wrap="square" rtlCol="0" anchor="t"/>
          <a:lstStyle/>
          <a:p>
            <a:pPr indent="0" marL="0">
              <a:lnSpc>
                <a:spcPts val="7545"/>
              </a:lnSpc>
              <a:buNone/>
            </a:pPr>
            <a:r>
              <a:rPr lang="en-US" sz="6036" dirty="0">
                <a:solidFill>
                  <a:srgbClr val="1B1B27"/>
                </a:solidFill>
                <a:latin typeface="Corben" pitchFamily="34" charset="0"/>
                <a:ea typeface="Corben" pitchFamily="34" charset="-122"/>
                <a:cs typeface="Corben" pitchFamily="34" charset="-120"/>
              </a:rPr>
              <a:t>One Piece: The Legendary Anime</a:t>
            </a:r>
            <a:endParaRPr lang="en-US" sz="6036" dirty="0"/>
          </a:p>
        </p:txBody>
      </p:sp>
      <p:sp>
        <p:nvSpPr>
          <p:cNvPr id="6" name="Text 2"/>
          <p:cNvSpPr/>
          <p:nvPr/>
        </p:nvSpPr>
        <p:spPr>
          <a:xfrm>
            <a:off x="6319599" y="4351139"/>
            <a:ext cx="7477601" cy="1777008"/>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One Piece is a beloved anime that has captivated audiences worldwide with its epic adventure, captivating characters, and unforgettable moments. From the ambitious dreams of Monkey D. Luffy to the stunning visuals of the Grand Line, this series is a true masterpiece of Japanese animation.</a:t>
            </a:r>
            <a:endParaRPr lang="en-US" sz="1750" dirty="0"/>
          </a:p>
        </p:txBody>
      </p:sp>
      <p:pic>
        <p:nvPicPr>
          <p:cNvPr id="7"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683663"/>
            <a:ext cx="8842415"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Cartoon vs. Anime: Distinct Styles</a:t>
            </a:r>
            <a:endParaRPr lang="en-US" sz="4374" dirty="0"/>
          </a:p>
        </p:txBody>
      </p:sp>
      <p:sp>
        <p:nvSpPr>
          <p:cNvPr id="5" name="Text 2"/>
          <p:cNvSpPr/>
          <p:nvPr/>
        </p:nvSpPr>
        <p:spPr>
          <a:xfrm>
            <a:off x="2037993" y="2933462"/>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Cartoons</a:t>
            </a:r>
            <a:endParaRPr lang="en-US" sz="2187" dirty="0"/>
          </a:p>
        </p:txBody>
      </p:sp>
      <p:sp>
        <p:nvSpPr>
          <p:cNvPr id="6" name="Text 3"/>
          <p:cNvSpPr/>
          <p:nvPr/>
        </p:nvSpPr>
        <p:spPr>
          <a:xfrm>
            <a:off x="2037993" y="3502819"/>
            <a:ext cx="3156347" cy="2132409"/>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Cartoons often feature simplified character designs, exaggerated movements, and a focus on slapstick humor. They are typically aimed at younger audiences.</a:t>
            </a:r>
            <a:endParaRPr lang="en-US" sz="1750" dirty="0"/>
          </a:p>
        </p:txBody>
      </p:sp>
      <p:sp>
        <p:nvSpPr>
          <p:cNvPr id="7" name="Text 4"/>
          <p:cNvSpPr/>
          <p:nvPr/>
        </p:nvSpPr>
        <p:spPr>
          <a:xfrm>
            <a:off x="5743932" y="2933462"/>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Anime</a:t>
            </a:r>
            <a:endParaRPr lang="en-US" sz="2187" dirty="0"/>
          </a:p>
        </p:txBody>
      </p:sp>
      <p:sp>
        <p:nvSpPr>
          <p:cNvPr id="8" name="Text 5"/>
          <p:cNvSpPr/>
          <p:nvPr/>
        </p:nvSpPr>
        <p:spPr>
          <a:xfrm>
            <a:off x="5743932" y="3502819"/>
            <a:ext cx="3156347" cy="2843213"/>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Anime is characterized by detailed character designs, more realistic animations, and a diverse range of genres and storytelling styles. Anime often explores complex themes and appeals to a wider age group.</a:t>
            </a:r>
            <a:endParaRPr lang="en-US" sz="1750" dirty="0"/>
          </a:p>
        </p:txBody>
      </p:sp>
      <p:sp>
        <p:nvSpPr>
          <p:cNvPr id="9" name="Text 6"/>
          <p:cNvSpPr/>
          <p:nvPr/>
        </p:nvSpPr>
        <p:spPr>
          <a:xfrm>
            <a:off x="9449872" y="2933462"/>
            <a:ext cx="2777490" cy="347186"/>
          </a:xfrm>
          <a:prstGeom prst="rect">
            <a:avLst/>
          </a:prstGeom>
          <a:noFill/>
          <a:ln/>
        </p:spPr>
        <p:txBody>
          <a:bodyPr wrap="none" rtlCol="0" anchor="t"/>
          <a:lstStyle/>
          <a:p>
            <a:pPr indent="0" marL="0">
              <a:lnSpc>
                <a:spcPts val="2734"/>
              </a:lnSpc>
              <a:buNone/>
            </a:pPr>
            <a:r>
              <a:rPr lang="en-US" sz="2187" dirty="0">
                <a:solidFill>
                  <a:srgbClr val="1B1B27"/>
                </a:solidFill>
                <a:latin typeface="Corben" pitchFamily="34" charset="0"/>
                <a:ea typeface="Corben" pitchFamily="34" charset="-122"/>
                <a:cs typeface="Corben" pitchFamily="34" charset="-120"/>
              </a:rPr>
              <a:t>Key Differences</a:t>
            </a:r>
            <a:endParaRPr lang="en-US" sz="2187" dirty="0"/>
          </a:p>
        </p:txBody>
      </p:sp>
      <p:sp>
        <p:nvSpPr>
          <p:cNvPr id="10" name="Text 7"/>
          <p:cNvSpPr/>
          <p:nvPr/>
        </p:nvSpPr>
        <p:spPr>
          <a:xfrm>
            <a:off x="9449872" y="3502819"/>
            <a:ext cx="3156347" cy="2132409"/>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distinct visual styles, narrative approaches, and target audiences set cartoons and anime apart as unique forms of animated entertainment.</a:t>
            </a:r>
            <a:endParaRPr lang="en-US" sz="1750" dirty="0"/>
          </a:p>
        </p:txBody>
      </p:sp>
      <p:pic>
        <p:nvPicPr>
          <p:cNvPr id="11"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10980420" y="0"/>
            <a:ext cx="3657600" cy="8229600"/>
          </a:xfrm>
          <a:prstGeom prst="rect">
            <a:avLst/>
          </a:prstGeom>
        </p:spPr>
      </p:pic>
      <p:sp>
        <p:nvSpPr>
          <p:cNvPr id="5" name="Text 1"/>
          <p:cNvSpPr/>
          <p:nvPr/>
        </p:nvSpPr>
        <p:spPr>
          <a:xfrm>
            <a:off x="833199" y="1168479"/>
            <a:ext cx="9306401" cy="1388745"/>
          </a:xfrm>
          <a:prstGeom prst="rect">
            <a:avLst/>
          </a:prstGeom>
          <a:noFill/>
          <a:ln/>
        </p:spPr>
        <p:txBody>
          <a:bodyPr wrap="squar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Monkey D. Luffy and the Straw Hat Pirates</a:t>
            </a:r>
            <a:endParaRPr lang="en-US" sz="4374" dirty="0"/>
          </a:p>
        </p:txBody>
      </p:sp>
      <p:sp>
        <p:nvSpPr>
          <p:cNvPr id="6" name="Shape 2"/>
          <p:cNvSpPr/>
          <p:nvPr/>
        </p:nvSpPr>
        <p:spPr>
          <a:xfrm>
            <a:off x="833199" y="3064073"/>
            <a:ext cx="499943" cy="499943"/>
          </a:xfrm>
          <a:prstGeom prst="roundRect">
            <a:avLst>
              <a:gd name="adj" fmla="val 20000"/>
            </a:avLst>
          </a:prstGeom>
          <a:solidFill>
            <a:srgbClr val="D2D9F9"/>
          </a:solidFill>
          <a:ln w="7620">
            <a:solidFill>
              <a:srgbClr val="B8BFDF"/>
            </a:solidFill>
            <a:prstDash val="solid"/>
          </a:ln>
        </p:spPr>
      </p:sp>
      <p:sp>
        <p:nvSpPr>
          <p:cNvPr id="7" name="Text 3"/>
          <p:cNvSpPr/>
          <p:nvPr/>
        </p:nvSpPr>
        <p:spPr>
          <a:xfrm>
            <a:off x="1033939" y="3105745"/>
            <a:ext cx="98465"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1</a:t>
            </a:r>
            <a:endParaRPr lang="en-US" sz="2624" dirty="0"/>
          </a:p>
        </p:txBody>
      </p:sp>
      <p:sp>
        <p:nvSpPr>
          <p:cNvPr id="8" name="Text 4"/>
          <p:cNvSpPr/>
          <p:nvPr/>
        </p:nvSpPr>
        <p:spPr>
          <a:xfrm>
            <a:off x="1555313" y="3140393"/>
            <a:ext cx="3820001" cy="694373"/>
          </a:xfrm>
          <a:prstGeom prst="rect">
            <a:avLst/>
          </a:prstGeom>
          <a:noFill/>
          <a:ln/>
        </p:spPr>
        <p:txBody>
          <a:bodyPr wrap="squar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Luffy: The Aspiring Pirate King</a:t>
            </a:r>
            <a:endParaRPr lang="en-US" sz="2187" dirty="0"/>
          </a:p>
        </p:txBody>
      </p:sp>
      <p:sp>
        <p:nvSpPr>
          <p:cNvPr id="9" name="Text 5"/>
          <p:cNvSpPr/>
          <p:nvPr/>
        </p:nvSpPr>
        <p:spPr>
          <a:xfrm>
            <a:off x="1555313" y="3967996"/>
            <a:ext cx="3820001"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 charismatic and determined young man who dreams of becoming the King of the Pirates.</a:t>
            </a:r>
            <a:endParaRPr lang="en-US" sz="1750" dirty="0"/>
          </a:p>
        </p:txBody>
      </p:sp>
      <p:sp>
        <p:nvSpPr>
          <p:cNvPr id="10" name="Shape 6"/>
          <p:cNvSpPr/>
          <p:nvPr/>
        </p:nvSpPr>
        <p:spPr>
          <a:xfrm>
            <a:off x="5597485" y="3064073"/>
            <a:ext cx="499943" cy="499943"/>
          </a:xfrm>
          <a:prstGeom prst="roundRect">
            <a:avLst>
              <a:gd name="adj" fmla="val 20000"/>
            </a:avLst>
          </a:prstGeom>
          <a:solidFill>
            <a:srgbClr val="D2D9F9"/>
          </a:solidFill>
          <a:ln w="7620">
            <a:solidFill>
              <a:srgbClr val="B8BFDF"/>
            </a:solidFill>
            <a:prstDash val="solid"/>
          </a:ln>
        </p:spPr>
      </p:sp>
      <p:sp>
        <p:nvSpPr>
          <p:cNvPr id="11" name="Text 7"/>
          <p:cNvSpPr/>
          <p:nvPr/>
        </p:nvSpPr>
        <p:spPr>
          <a:xfrm>
            <a:off x="5760482" y="3105745"/>
            <a:ext cx="173831"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2</a:t>
            </a:r>
            <a:endParaRPr lang="en-US" sz="2624" dirty="0"/>
          </a:p>
        </p:txBody>
      </p:sp>
      <p:sp>
        <p:nvSpPr>
          <p:cNvPr id="12" name="Text 8"/>
          <p:cNvSpPr/>
          <p:nvPr/>
        </p:nvSpPr>
        <p:spPr>
          <a:xfrm>
            <a:off x="6319599" y="3140393"/>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The Straw Hat Crew</a:t>
            </a:r>
            <a:endParaRPr lang="en-US" sz="2187" dirty="0"/>
          </a:p>
        </p:txBody>
      </p:sp>
      <p:sp>
        <p:nvSpPr>
          <p:cNvPr id="13" name="Text 9"/>
          <p:cNvSpPr/>
          <p:nvPr/>
        </p:nvSpPr>
        <p:spPr>
          <a:xfrm>
            <a:off x="6319599" y="3620810"/>
            <a:ext cx="3820001" cy="1777008"/>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 diverse group of colorful characters, each with their own unique skills and personalities, who accompany Luffy on his grand adventure.</a:t>
            </a:r>
            <a:endParaRPr lang="en-US" sz="1750" dirty="0"/>
          </a:p>
        </p:txBody>
      </p:sp>
      <p:sp>
        <p:nvSpPr>
          <p:cNvPr id="14" name="Shape 10"/>
          <p:cNvSpPr/>
          <p:nvPr/>
        </p:nvSpPr>
        <p:spPr>
          <a:xfrm>
            <a:off x="833199" y="5793581"/>
            <a:ext cx="499943" cy="499943"/>
          </a:xfrm>
          <a:prstGeom prst="roundRect">
            <a:avLst>
              <a:gd name="adj" fmla="val 20000"/>
            </a:avLst>
          </a:prstGeom>
          <a:solidFill>
            <a:srgbClr val="D2D9F9"/>
          </a:solidFill>
          <a:ln w="7620">
            <a:solidFill>
              <a:srgbClr val="B8BFDF"/>
            </a:solidFill>
            <a:prstDash val="solid"/>
          </a:ln>
        </p:spPr>
      </p:sp>
      <p:sp>
        <p:nvSpPr>
          <p:cNvPr id="15" name="Text 11"/>
          <p:cNvSpPr/>
          <p:nvPr/>
        </p:nvSpPr>
        <p:spPr>
          <a:xfrm>
            <a:off x="989528" y="5835253"/>
            <a:ext cx="187166" cy="416481"/>
          </a:xfrm>
          <a:prstGeom prst="rect">
            <a:avLst/>
          </a:prstGeom>
          <a:noFill/>
          <a:ln/>
        </p:spPr>
        <p:txBody>
          <a:bodyPr wrap="none" rtlCol="0" anchor="t"/>
          <a:lstStyle/>
          <a:p>
            <a:pPr algn="ctr" indent="0" marL="0">
              <a:lnSpc>
                <a:spcPts val="3281"/>
              </a:lnSpc>
              <a:buNone/>
            </a:pPr>
            <a:r>
              <a:rPr lang="en-US" sz="2624" dirty="0">
                <a:solidFill>
                  <a:srgbClr val="404155"/>
                </a:solidFill>
                <a:latin typeface="Corben" pitchFamily="34" charset="0"/>
                <a:ea typeface="Corben" pitchFamily="34" charset="-122"/>
                <a:cs typeface="Corben" pitchFamily="34" charset="-120"/>
              </a:rPr>
              <a:t>3</a:t>
            </a:r>
            <a:endParaRPr lang="en-US" sz="2624" dirty="0"/>
          </a:p>
        </p:txBody>
      </p:sp>
      <p:sp>
        <p:nvSpPr>
          <p:cNvPr id="16" name="Text 12"/>
          <p:cNvSpPr/>
          <p:nvPr/>
        </p:nvSpPr>
        <p:spPr>
          <a:xfrm>
            <a:off x="1555313" y="5869900"/>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Unbreakable Bonds</a:t>
            </a:r>
            <a:endParaRPr lang="en-US" sz="2187" dirty="0"/>
          </a:p>
        </p:txBody>
      </p:sp>
      <p:sp>
        <p:nvSpPr>
          <p:cNvPr id="17" name="Text 13"/>
          <p:cNvSpPr/>
          <p:nvPr/>
        </p:nvSpPr>
        <p:spPr>
          <a:xfrm>
            <a:off x="1555313" y="6350317"/>
            <a:ext cx="8584287" cy="710803"/>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strong camaraderie and unwavering loyalty between Luffy and his crew are at the heart of the One Piece story.</a:t>
            </a:r>
            <a:endParaRPr lang="en-US" sz="1750" dirty="0"/>
          </a:p>
        </p:txBody>
      </p:sp>
      <p:pic>
        <p:nvPicPr>
          <p:cNvPr id="18"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pic>
        <p:nvPicPr>
          <p:cNvPr id="4" name="Image 1" descr="preencoded.png">    </p:cNvPr>
          <p:cNvPicPr>
            <a:picLocks noChangeAspect="1"/>
          </p:cNvPicPr>
          <p:nvPr/>
        </p:nvPicPr>
        <p:blipFill>
          <a:blip r:embed="rId2"/>
          <a:stretch>
            <a:fillRect/>
          </a:stretch>
        </p:blipFill>
        <p:spPr>
          <a:xfrm>
            <a:off x="-7620" y="0"/>
            <a:ext cx="3657600" cy="8229600"/>
          </a:xfrm>
          <a:prstGeom prst="rect">
            <a:avLst/>
          </a:prstGeom>
        </p:spPr>
      </p:pic>
      <p:sp>
        <p:nvSpPr>
          <p:cNvPr id="5" name="Text 1"/>
          <p:cNvSpPr/>
          <p:nvPr/>
        </p:nvSpPr>
        <p:spPr>
          <a:xfrm>
            <a:off x="4483894" y="607576"/>
            <a:ext cx="9320213" cy="1377077"/>
          </a:xfrm>
          <a:prstGeom prst="rect">
            <a:avLst/>
          </a:prstGeom>
          <a:noFill/>
          <a:ln/>
        </p:spPr>
        <p:txBody>
          <a:bodyPr wrap="square" rtlCol="0" anchor="t"/>
          <a:lstStyle/>
          <a:p>
            <a:pPr indent="0" marL="0">
              <a:lnSpc>
                <a:spcPts val="5422"/>
              </a:lnSpc>
              <a:buNone/>
            </a:pPr>
            <a:r>
              <a:rPr lang="en-US" sz="4338" dirty="0">
                <a:solidFill>
                  <a:srgbClr val="1B1B27"/>
                </a:solidFill>
                <a:latin typeface="Corben" pitchFamily="34" charset="0"/>
                <a:ea typeface="Corben" pitchFamily="34" charset="-122"/>
                <a:cs typeface="Corben" pitchFamily="34" charset="-120"/>
              </a:rPr>
              <a:t>"Nothing Happened": Zoro's Iconic Sacrifice</a:t>
            </a:r>
            <a:endParaRPr lang="en-US" sz="4338" dirty="0"/>
          </a:p>
        </p:txBody>
      </p:sp>
      <p:sp>
        <p:nvSpPr>
          <p:cNvPr id="6" name="Shape 2"/>
          <p:cNvSpPr/>
          <p:nvPr/>
        </p:nvSpPr>
        <p:spPr>
          <a:xfrm>
            <a:off x="4792385" y="2315170"/>
            <a:ext cx="44053" cy="5306854"/>
          </a:xfrm>
          <a:prstGeom prst="roundRect">
            <a:avLst>
              <a:gd name="adj" fmla="val 225099"/>
            </a:avLst>
          </a:prstGeom>
          <a:solidFill>
            <a:srgbClr val="B8BFDF"/>
          </a:solidFill>
          <a:ln/>
        </p:spPr>
      </p:sp>
      <p:sp>
        <p:nvSpPr>
          <p:cNvPr id="7" name="Shape 3"/>
          <p:cNvSpPr/>
          <p:nvPr/>
        </p:nvSpPr>
        <p:spPr>
          <a:xfrm>
            <a:off x="5062299" y="2713077"/>
            <a:ext cx="771168" cy="44053"/>
          </a:xfrm>
          <a:prstGeom prst="roundRect">
            <a:avLst>
              <a:gd name="adj" fmla="val 225099"/>
            </a:avLst>
          </a:prstGeom>
          <a:solidFill>
            <a:srgbClr val="B8BFDF"/>
          </a:solidFill>
          <a:ln/>
        </p:spPr>
      </p:sp>
      <p:sp>
        <p:nvSpPr>
          <p:cNvPr id="8" name="Shape 4"/>
          <p:cNvSpPr/>
          <p:nvPr/>
        </p:nvSpPr>
        <p:spPr>
          <a:xfrm>
            <a:off x="4566523" y="2487335"/>
            <a:ext cx="495776" cy="495776"/>
          </a:xfrm>
          <a:prstGeom prst="roundRect">
            <a:avLst>
              <a:gd name="adj" fmla="val 20002"/>
            </a:avLst>
          </a:prstGeom>
          <a:solidFill>
            <a:srgbClr val="D2D9F9"/>
          </a:solidFill>
          <a:ln w="7620">
            <a:solidFill>
              <a:srgbClr val="B8BFDF"/>
            </a:solidFill>
            <a:prstDash val="solid"/>
          </a:ln>
        </p:spPr>
      </p:sp>
      <p:sp>
        <p:nvSpPr>
          <p:cNvPr id="9" name="Text 5"/>
          <p:cNvSpPr/>
          <p:nvPr/>
        </p:nvSpPr>
        <p:spPr>
          <a:xfrm>
            <a:off x="4765596" y="2528649"/>
            <a:ext cx="97631" cy="413147"/>
          </a:xfrm>
          <a:prstGeom prst="rect">
            <a:avLst/>
          </a:prstGeom>
          <a:noFill/>
          <a:ln/>
        </p:spPr>
        <p:txBody>
          <a:bodyPr wrap="none" rtlCol="0" anchor="t"/>
          <a:lstStyle/>
          <a:p>
            <a:pPr algn="ctr" indent="0" marL="0">
              <a:lnSpc>
                <a:spcPts val="3253"/>
              </a:lnSpc>
              <a:buNone/>
            </a:pPr>
            <a:r>
              <a:rPr lang="en-US" sz="2603" dirty="0">
                <a:solidFill>
                  <a:srgbClr val="404155"/>
                </a:solidFill>
                <a:latin typeface="Corben" pitchFamily="34" charset="0"/>
                <a:ea typeface="Corben" pitchFamily="34" charset="-122"/>
                <a:cs typeface="Corben" pitchFamily="34" charset="-120"/>
              </a:rPr>
              <a:t>1</a:t>
            </a:r>
            <a:endParaRPr lang="en-US" sz="2603" dirty="0"/>
          </a:p>
        </p:txBody>
      </p:sp>
      <p:sp>
        <p:nvSpPr>
          <p:cNvPr id="10" name="Text 6"/>
          <p:cNvSpPr/>
          <p:nvPr/>
        </p:nvSpPr>
        <p:spPr>
          <a:xfrm>
            <a:off x="6026348" y="2535436"/>
            <a:ext cx="2754511" cy="344329"/>
          </a:xfrm>
          <a:prstGeom prst="rect">
            <a:avLst/>
          </a:prstGeom>
          <a:noFill/>
          <a:ln/>
        </p:spPr>
        <p:txBody>
          <a:bodyPr wrap="none" rtlCol="0" anchor="t"/>
          <a:lstStyle/>
          <a:p>
            <a:pPr algn="l" indent="0" marL="0">
              <a:lnSpc>
                <a:spcPts val="2711"/>
              </a:lnSpc>
              <a:buNone/>
            </a:pPr>
            <a:r>
              <a:rPr lang="en-US" sz="2169" dirty="0">
                <a:solidFill>
                  <a:srgbClr val="404155"/>
                </a:solidFill>
                <a:latin typeface="Corben" pitchFamily="34" charset="0"/>
                <a:ea typeface="Corben" pitchFamily="34" charset="-122"/>
                <a:cs typeface="Corben" pitchFamily="34" charset="-120"/>
              </a:rPr>
              <a:t>The Incident</a:t>
            </a:r>
            <a:endParaRPr lang="en-US" sz="2169" dirty="0"/>
          </a:p>
        </p:txBody>
      </p:sp>
      <p:sp>
        <p:nvSpPr>
          <p:cNvPr id="11" name="Text 7"/>
          <p:cNvSpPr/>
          <p:nvPr/>
        </p:nvSpPr>
        <p:spPr>
          <a:xfrm>
            <a:off x="6026348" y="3011924"/>
            <a:ext cx="7777758" cy="705088"/>
          </a:xfrm>
          <a:prstGeom prst="rect">
            <a:avLst/>
          </a:prstGeom>
          <a:noFill/>
          <a:ln/>
        </p:spPr>
        <p:txBody>
          <a:bodyPr wrap="square" rtlCol="0" anchor="t"/>
          <a:lstStyle/>
          <a:p>
            <a:pPr algn="l" indent="0" marL="0">
              <a:lnSpc>
                <a:spcPts val="2776"/>
              </a:lnSpc>
              <a:buNone/>
            </a:pPr>
            <a:r>
              <a:rPr lang="en-US" sz="1735" dirty="0">
                <a:solidFill>
                  <a:srgbClr val="404155"/>
                </a:solidFill>
                <a:latin typeface="Nobile" pitchFamily="34" charset="0"/>
                <a:ea typeface="Nobile" pitchFamily="34" charset="-122"/>
                <a:cs typeface="Nobile" pitchFamily="34" charset="-120"/>
              </a:rPr>
              <a:t>Zoro, Luffy's loyal swordsman, takes on the pain and injuries of his captain, refusing to let Luffy be harmed.</a:t>
            </a:r>
            <a:endParaRPr lang="en-US" sz="1735" dirty="0"/>
          </a:p>
        </p:txBody>
      </p:sp>
      <p:sp>
        <p:nvSpPr>
          <p:cNvPr id="12" name="Shape 8"/>
          <p:cNvSpPr/>
          <p:nvPr/>
        </p:nvSpPr>
        <p:spPr>
          <a:xfrm>
            <a:off x="5062299" y="4555450"/>
            <a:ext cx="771168" cy="44053"/>
          </a:xfrm>
          <a:prstGeom prst="roundRect">
            <a:avLst>
              <a:gd name="adj" fmla="val 225099"/>
            </a:avLst>
          </a:prstGeom>
          <a:solidFill>
            <a:srgbClr val="B8BFDF"/>
          </a:solidFill>
          <a:ln/>
        </p:spPr>
      </p:sp>
      <p:sp>
        <p:nvSpPr>
          <p:cNvPr id="13" name="Shape 9"/>
          <p:cNvSpPr/>
          <p:nvPr/>
        </p:nvSpPr>
        <p:spPr>
          <a:xfrm>
            <a:off x="4566523" y="4329708"/>
            <a:ext cx="495776" cy="495776"/>
          </a:xfrm>
          <a:prstGeom prst="roundRect">
            <a:avLst>
              <a:gd name="adj" fmla="val 20002"/>
            </a:avLst>
          </a:prstGeom>
          <a:solidFill>
            <a:srgbClr val="D2D9F9"/>
          </a:solidFill>
          <a:ln w="7620">
            <a:solidFill>
              <a:srgbClr val="B8BFDF"/>
            </a:solidFill>
            <a:prstDash val="solid"/>
          </a:ln>
        </p:spPr>
      </p:sp>
      <p:sp>
        <p:nvSpPr>
          <p:cNvPr id="14" name="Text 10"/>
          <p:cNvSpPr/>
          <p:nvPr/>
        </p:nvSpPr>
        <p:spPr>
          <a:xfrm>
            <a:off x="4728210" y="4371023"/>
            <a:ext cx="172403" cy="413147"/>
          </a:xfrm>
          <a:prstGeom prst="rect">
            <a:avLst/>
          </a:prstGeom>
          <a:noFill/>
          <a:ln/>
        </p:spPr>
        <p:txBody>
          <a:bodyPr wrap="none" rtlCol="0" anchor="t"/>
          <a:lstStyle/>
          <a:p>
            <a:pPr algn="ctr" indent="0" marL="0">
              <a:lnSpc>
                <a:spcPts val="3253"/>
              </a:lnSpc>
              <a:buNone/>
            </a:pPr>
            <a:r>
              <a:rPr lang="en-US" sz="2603" dirty="0">
                <a:solidFill>
                  <a:srgbClr val="404155"/>
                </a:solidFill>
                <a:latin typeface="Corben" pitchFamily="34" charset="0"/>
                <a:ea typeface="Corben" pitchFamily="34" charset="-122"/>
                <a:cs typeface="Corben" pitchFamily="34" charset="-120"/>
              </a:rPr>
              <a:t>2</a:t>
            </a:r>
            <a:endParaRPr lang="en-US" sz="2603" dirty="0"/>
          </a:p>
        </p:txBody>
      </p:sp>
      <p:sp>
        <p:nvSpPr>
          <p:cNvPr id="15" name="Text 11"/>
          <p:cNvSpPr/>
          <p:nvPr/>
        </p:nvSpPr>
        <p:spPr>
          <a:xfrm>
            <a:off x="6026348" y="4377809"/>
            <a:ext cx="2754511" cy="344329"/>
          </a:xfrm>
          <a:prstGeom prst="rect">
            <a:avLst/>
          </a:prstGeom>
          <a:noFill/>
          <a:ln/>
        </p:spPr>
        <p:txBody>
          <a:bodyPr wrap="none" rtlCol="0" anchor="t"/>
          <a:lstStyle/>
          <a:p>
            <a:pPr algn="l" indent="0" marL="0">
              <a:lnSpc>
                <a:spcPts val="2711"/>
              </a:lnSpc>
              <a:buNone/>
            </a:pPr>
            <a:r>
              <a:rPr lang="en-US" sz="2169" dirty="0">
                <a:solidFill>
                  <a:srgbClr val="404155"/>
                </a:solidFill>
                <a:latin typeface="Corben" pitchFamily="34" charset="0"/>
                <a:ea typeface="Corben" pitchFamily="34" charset="-122"/>
                <a:cs typeface="Corben" pitchFamily="34" charset="-120"/>
              </a:rPr>
              <a:t>Zoro's Resolve</a:t>
            </a:r>
            <a:endParaRPr lang="en-US" sz="2169" dirty="0"/>
          </a:p>
        </p:txBody>
      </p:sp>
      <p:sp>
        <p:nvSpPr>
          <p:cNvPr id="16" name="Text 12"/>
          <p:cNvSpPr/>
          <p:nvPr/>
        </p:nvSpPr>
        <p:spPr>
          <a:xfrm>
            <a:off x="6026348" y="4854297"/>
            <a:ext cx="7777758" cy="705088"/>
          </a:xfrm>
          <a:prstGeom prst="rect">
            <a:avLst/>
          </a:prstGeom>
          <a:noFill/>
          <a:ln/>
        </p:spPr>
        <p:txBody>
          <a:bodyPr wrap="square" rtlCol="0" anchor="t"/>
          <a:lstStyle/>
          <a:p>
            <a:pPr algn="l" indent="0" marL="0">
              <a:lnSpc>
                <a:spcPts val="2776"/>
              </a:lnSpc>
              <a:buNone/>
            </a:pPr>
            <a:r>
              <a:rPr lang="en-US" sz="1735" dirty="0">
                <a:solidFill>
                  <a:srgbClr val="404155"/>
                </a:solidFill>
                <a:latin typeface="Nobile" pitchFamily="34" charset="0"/>
                <a:ea typeface="Nobile" pitchFamily="34" charset="-122"/>
                <a:cs typeface="Nobile" pitchFamily="34" charset="-120"/>
              </a:rPr>
              <a:t>His unwavering determination to protect his captain and crew at all costs is a testament to his strength of character.</a:t>
            </a:r>
            <a:endParaRPr lang="en-US" sz="1735" dirty="0"/>
          </a:p>
        </p:txBody>
      </p:sp>
      <p:sp>
        <p:nvSpPr>
          <p:cNvPr id="17" name="Shape 13"/>
          <p:cNvSpPr/>
          <p:nvPr/>
        </p:nvSpPr>
        <p:spPr>
          <a:xfrm>
            <a:off x="5062299" y="6397823"/>
            <a:ext cx="771168" cy="44053"/>
          </a:xfrm>
          <a:prstGeom prst="roundRect">
            <a:avLst>
              <a:gd name="adj" fmla="val 225099"/>
            </a:avLst>
          </a:prstGeom>
          <a:solidFill>
            <a:srgbClr val="B8BFDF"/>
          </a:solidFill>
          <a:ln/>
        </p:spPr>
      </p:sp>
      <p:sp>
        <p:nvSpPr>
          <p:cNvPr id="18" name="Shape 14"/>
          <p:cNvSpPr/>
          <p:nvPr/>
        </p:nvSpPr>
        <p:spPr>
          <a:xfrm>
            <a:off x="4566523" y="6172081"/>
            <a:ext cx="495776" cy="495776"/>
          </a:xfrm>
          <a:prstGeom prst="roundRect">
            <a:avLst>
              <a:gd name="adj" fmla="val 20002"/>
            </a:avLst>
          </a:prstGeom>
          <a:solidFill>
            <a:srgbClr val="D2D9F9"/>
          </a:solidFill>
          <a:ln w="7620">
            <a:solidFill>
              <a:srgbClr val="B8BFDF"/>
            </a:solidFill>
            <a:prstDash val="solid"/>
          </a:ln>
        </p:spPr>
      </p:sp>
      <p:sp>
        <p:nvSpPr>
          <p:cNvPr id="19" name="Text 15"/>
          <p:cNvSpPr/>
          <p:nvPr/>
        </p:nvSpPr>
        <p:spPr>
          <a:xfrm>
            <a:off x="4721543" y="6213396"/>
            <a:ext cx="185618" cy="413147"/>
          </a:xfrm>
          <a:prstGeom prst="rect">
            <a:avLst/>
          </a:prstGeom>
          <a:noFill/>
          <a:ln/>
        </p:spPr>
        <p:txBody>
          <a:bodyPr wrap="none" rtlCol="0" anchor="t"/>
          <a:lstStyle/>
          <a:p>
            <a:pPr algn="ctr" indent="0" marL="0">
              <a:lnSpc>
                <a:spcPts val="3253"/>
              </a:lnSpc>
              <a:buNone/>
            </a:pPr>
            <a:r>
              <a:rPr lang="en-US" sz="2603" dirty="0">
                <a:solidFill>
                  <a:srgbClr val="404155"/>
                </a:solidFill>
                <a:latin typeface="Corben" pitchFamily="34" charset="0"/>
                <a:ea typeface="Corben" pitchFamily="34" charset="-122"/>
                <a:cs typeface="Corben" pitchFamily="34" charset="-120"/>
              </a:rPr>
              <a:t>3</a:t>
            </a:r>
            <a:endParaRPr lang="en-US" sz="2603" dirty="0"/>
          </a:p>
        </p:txBody>
      </p:sp>
      <p:sp>
        <p:nvSpPr>
          <p:cNvPr id="20" name="Text 16"/>
          <p:cNvSpPr/>
          <p:nvPr/>
        </p:nvSpPr>
        <p:spPr>
          <a:xfrm>
            <a:off x="6026348" y="6220182"/>
            <a:ext cx="2754511" cy="344329"/>
          </a:xfrm>
          <a:prstGeom prst="rect">
            <a:avLst/>
          </a:prstGeom>
          <a:noFill/>
          <a:ln/>
        </p:spPr>
        <p:txBody>
          <a:bodyPr wrap="none" rtlCol="0" anchor="t"/>
          <a:lstStyle/>
          <a:p>
            <a:pPr algn="l" indent="0" marL="0">
              <a:lnSpc>
                <a:spcPts val="2711"/>
              </a:lnSpc>
              <a:buNone/>
            </a:pPr>
            <a:r>
              <a:rPr lang="en-US" sz="2169" dirty="0">
                <a:solidFill>
                  <a:srgbClr val="404155"/>
                </a:solidFill>
                <a:latin typeface="Corben" pitchFamily="34" charset="0"/>
                <a:ea typeface="Corben" pitchFamily="34" charset="-122"/>
                <a:cs typeface="Corben" pitchFamily="34" charset="-120"/>
              </a:rPr>
              <a:t>The Aftermath</a:t>
            </a:r>
            <a:endParaRPr lang="en-US" sz="2169" dirty="0"/>
          </a:p>
        </p:txBody>
      </p:sp>
      <p:sp>
        <p:nvSpPr>
          <p:cNvPr id="21" name="Text 17"/>
          <p:cNvSpPr/>
          <p:nvPr/>
        </p:nvSpPr>
        <p:spPr>
          <a:xfrm>
            <a:off x="6026348" y="6696670"/>
            <a:ext cx="7777758" cy="705088"/>
          </a:xfrm>
          <a:prstGeom prst="rect">
            <a:avLst/>
          </a:prstGeom>
          <a:noFill/>
          <a:ln/>
        </p:spPr>
        <p:txBody>
          <a:bodyPr wrap="square" rtlCol="0" anchor="t"/>
          <a:lstStyle/>
          <a:p>
            <a:pPr algn="l" indent="0" marL="0">
              <a:lnSpc>
                <a:spcPts val="2776"/>
              </a:lnSpc>
              <a:buNone/>
            </a:pPr>
            <a:r>
              <a:rPr lang="en-US" sz="1735" dirty="0">
                <a:solidFill>
                  <a:srgbClr val="404155"/>
                </a:solidFill>
                <a:latin typeface="Nobile" pitchFamily="34" charset="0"/>
                <a:ea typeface="Nobile" pitchFamily="34" charset="-122"/>
                <a:cs typeface="Nobile" pitchFamily="34" charset="-120"/>
              </a:rPr>
              <a:t>This selfless act, and Zoro's famous line "Nothing happened," has become one of the most iconic moments in the entire One Piece series.</a:t>
            </a:r>
            <a:endParaRPr lang="en-US" sz="1735" dirty="0"/>
          </a:p>
        </p:txBody>
      </p:sp>
      <p:pic>
        <p:nvPicPr>
          <p:cNvPr id="22" name="Image 2" descr="preencoded.png">
            <a:hlinkClick r:id="rId4" tooltip=""/>
          </p:cNvPr>
          <p:cNvPicPr>
            <a:picLocks noChangeAspect="1"/>
          </p:cNvPicPr>
          <p:nvPr/>
        </p:nvPicPr>
        <p:blipFill>
          <a:blip r:embed="rId3"/>
          <a:stretch>
            <a:fillRect/>
          </a:stretch>
        </p:blipFill>
        <p:spPr>
          <a:xfrm>
            <a:off x="12242153" y="7589520"/>
            <a:ext cx="2296807" cy="54864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428155"/>
            <a:ext cx="7074932"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Iconic Villains of One Piece</a:t>
            </a:r>
            <a:endParaRPr lang="en-US" sz="4374" dirty="0"/>
          </a:p>
        </p:txBody>
      </p:sp>
      <p:sp>
        <p:nvSpPr>
          <p:cNvPr id="5" name="Shape 2"/>
          <p:cNvSpPr/>
          <p:nvPr/>
        </p:nvSpPr>
        <p:spPr>
          <a:xfrm>
            <a:off x="2037993" y="2566868"/>
            <a:ext cx="5166122" cy="2006203"/>
          </a:xfrm>
          <a:prstGeom prst="roundRect">
            <a:avLst>
              <a:gd name="adj" fmla="val 4984"/>
            </a:avLst>
          </a:prstGeom>
          <a:solidFill>
            <a:srgbClr val="D2D9F9"/>
          </a:solidFill>
          <a:ln w="7620">
            <a:solidFill>
              <a:srgbClr val="B8BFDF"/>
            </a:solidFill>
            <a:prstDash val="solid"/>
          </a:ln>
        </p:spPr>
      </p:sp>
      <p:sp>
        <p:nvSpPr>
          <p:cNvPr id="6" name="Text 3"/>
          <p:cNvSpPr/>
          <p:nvPr/>
        </p:nvSpPr>
        <p:spPr>
          <a:xfrm>
            <a:off x="2267783" y="2796659"/>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Crocodile</a:t>
            </a:r>
            <a:endParaRPr lang="en-US" sz="2187" dirty="0"/>
          </a:p>
        </p:txBody>
      </p:sp>
      <p:sp>
        <p:nvSpPr>
          <p:cNvPr id="7" name="Text 4"/>
          <p:cNvSpPr/>
          <p:nvPr/>
        </p:nvSpPr>
        <p:spPr>
          <a:xfrm>
            <a:off x="2267783" y="3277076"/>
            <a:ext cx="4706541"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 ruthless and cunning ex-Warlord of the Sea, known for his manipulative schemes and deadly Devil Fruit powers.</a:t>
            </a:r>
            <a:endParaRPr lang="en-US" sz="1750" dirty="0"/>
          </a:p>
        </p:txBody>
      </p:sp>
      <p:sp>
        <p:nvSpPr>
          <p:cNvPr id="8" name="Shape 5"/>
          <p:cNvSpPr/>
          <p:nvPr/>
        </p:nvSpPr>
        <p:spPr>
          <a:xfrm>
            <a:off x="7426285" y="2566868"/>
            <a:ext cx="5166122" cy="2006203"/>
          </a:xfrm>
          <a:prstGeom prst="roundRect">
            <a:avLst>
              <a:gd name="adj" fmla="val 4984"/>
            </a:avLst>
          </a:prstGeom>
          <a:solidFill>
            <a:srgbClr val="D2D9F9"/>
          </a:solidFill>
          <a:ln w="7620">
            <a:solidFill>
              <a:srgbClr val="B8BFDF"/>
            </a:solidFill>
            <a:prstDash val="solid"/>
          </a:ln>
        </p:spPr>
      </p:sp>
      <p:sp>
        <p:nvSpPr>
          <p:cNvPr id="9" name="Text 6"/>
          <p:cNvSpPr/>
          <p:nvPr/>
        </p:nvSpPr>
        <p:spPr>
          <a:xfrm>
            <a:off x="7656076" y="2796659"/>
            <a:ext cx="3168968"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Donquixote Doflamingo</a:t>
            </a:r>
            <a:endParaRPr lang="en-US" sz="2187" dirty="0"/>
          </a:p>
        </p:txBody>
      </p:sp>
      <p:sp>
        <p:nvSpPr>
          <p:cNvPr id="10" name="Text 7"/>
          <p:cNvSpPr/>
          <p:nvPr/>
        </p:nvSpPr>
        <p:spPr>
          <a:xfrm>
            <a:off x="7656076" y="3277076"/>
            <a:ext cx="4706541"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 former World Noble turned pirate and crime lord, with a penchant for sadism and an ability to control people like puppets.</a:t>
            </a:r>
            <a:endParaRPr lang="en-US" sz="1750" dirty="0"/>
          </a:p>
        </p:txBody>
      </p:sp>
      <p:sp>
        <p:nvSpPr>
          <p:cNvPr id="11" name="Shape 8"/>
          <p:cNvSpPr/>
          <p:nvPr/>
        </p:nvSpPr>
        <p:spPr>
          <a:xfrm>
            <a:off x="2037993" y="4795242"/>
            <a:ext cx="5166122" cy="2006203"/>
          </a:xfrm>
          <a:prstGeom prst="roundRect">
            <a:avLst>
              <a:gd name="adj" fmla="val 4984"/>
            </a:avLst>
          </a:prstGeom>
          <a:solidFill>
            <a:srgbClr val="D2D9F9"/>
          </a:solidFill>
          <a:ln w="7620">
            <a:solidFill>
              <a:srgbClr val="B8BFDF"/>
            </a:solidFill>
            <a:prstDash val="solid"/>
          </a:ln>
        </p:spPr>
      </p:sp>
      <p:sp>
        <p:nvSpPr>
          <p:cNvPr id="12" name="Text 9"/>
          <p:cNvSpPr/>
          <p:nvPr/>
        </p:nvSpPr>
        <p:spPr>
          <a:xfrm>
            <a:off x="2267783" y="5025033"/>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Kaido</a:t>
            </a:r>
            <a:endParaRPr lang="en-US" sz="2187" dirty="0"/>
          </a:p>
        </p:txBody>
      </p:sp>
      <p:sp>
        <p:nvSpPr>
          <p:cNvPr id="13" name="Text 10"/>
          <p:cNvSpPr/>
          <p:nvPr/>
        </p:nvSpPr>
        <p:spPr>
          <a:xfrm>
            <a:off x="2267783" y="5505450"/>
            <a:ext cx="4706541"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The fearsome "Strongest Creature in the World," a towering and seemingly invincible Beast Pirate captain.</a:t>
            </a:r>
            <a:endParaRPr lang="en-US" sz="1750" dirty="0"/>
          </a:p>
        </p:txBody>
      </p:sp>
      <p:sp>
        <p:nvSpPr>
          <p:cNvPr id="14" name="Shape 11"/>
          <p:cNvSpPr/>
          <p:nvPr/>
        </p:nvSpPr>
        <p:spPr>
          <a:xfrm>
            <a:off x="7426285" y="4795242"/>
            <a:ext cx="5166122" cy="2006203"/>
          </a:xfrm>
          <a:prstGeom prst="roundRect">
            <a:avLst>
              <a:gd name="adj" fmla="val 4984"/>
            </a:avLst>
          </a:prstGeom>
          <a:solidFill>
            <a:srgbClr val="D2D9F9"/>
          </a:solidFill>
          <a:ln w="7620">
            <a:solidFill>
              <a:srgbClr val="B8BFDF"/>
            </a:solidFill>
            <a:prstDash val="solid"/>
          </a:ln>
        </p:spPr>
      </p:sp>
      <p:sp>
        <p:nvSpPr>
          <p:cNvPr id="15" name="Text 12"/>
          <p:cNvSpPr/>
          <p:nvPr/>
        </p:nvSpPr>
        <p:spPr>
          <a:xfrm>
            <a:off x="7656076" y="5025033"/>
            <a:ext cx="2777490" cy="347186"/>
          </a:xfrm>
          <a:prstGeom prst="rect">
            <a:avLst/>
          </a:prstGeom>
          <a:noFill/>
          <a:ln/>
        </p:spPr>
        <p:txBody>
          <a:bodyPr wrap="none" rtlCol="0" anchor="t"/>
          <a:lstStyle/>
          <a:p>
            <a:pPr indent="0" marL="0">
              <a:lnSpc>
                <a:spcPts val="2734"/>
              </a:lnSpc>
              <a:buNone/>
            </a:pPr>
            <a:r>
              <a:rPr lang="en-US" sz="2187" dirty="0">
                <a:solidFill>
                  <a:srgbClr val="404155"/>
                </a:solidFill>
                <a:latin typeface="Corben" pitchFamily="34" charset="0"/>
                <a:ea typeface="Corben" pitchFamily="34" charset="-122"/>
                <a:cs typeface="Corben" pitchFamily="34" charset="-120"/>
              </a:rPr>
              <a:t>Big Mom</a:t>
            </a:r>
            <a:endParaRPr lang="en-US" sz="2187" dirty="0"/>
          </a:p>
        </p:txBody>
      </p:sp>
      <p:sp>
        <p:nvSpPr>
          <p:cNvPr id="16" name="Text 13"/>
          <p:cNvSpPr/>
          <p:nvPr/>
        </p:nvSpPr>
        <p:spPr>
          <a:xfrm>
            <a:off x="7656076" y="5505450"/>
            <a:ext cx="4706541"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 ruthless Yonko with a volatile temper and a craving for sweets, who rules over the powerful Charlotte Family.</a:t>
            </a:r>
            <a:endParaRPr lang="en-US" sz="1750" dirty="0"/>
          </a:p>
        </p:txBody>
      </p:sp>
      <p:pic>
        <p:nvPicPr>
          <p:cNvPr id="17"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2027872"/>
            <a:ext cx="8546544" cy="694373"/>
          </a:xfrm>
          <a:prstGeom prst="rect">
            <a:avLst/>
          </a:prstGeom>
          <a:noFill/>
          <a:ln/>
        </p:spPr>
        <p:txBody>
          <a:bodyPr wrap="non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Devil Fruits and Unique Abilities</a:t>
            </a:r>
            <a:endParaRPr lang="en-US" sz="4374" dirty="0"/>
          </a:p>
        </p:txBody>
      </p:sp>
      <p:pic>
        <p:nvPicPr>
          <p:cNvPr id="5" name="Image 1" descr="preencoded.png">    </p:cNvPr>
          <p:cNvPicPr>
            <a:picLocks noChangeAspect="1"/>
          </p:cNvPicPr>
          <p:nvPr/>
        </p:nvPicPr>
        <p:blipFill>
          <a:blip r:embed="rId2"/>
          <a:stretch>
            <a:fillRect/>
          </a:stretch>
        </p:blipFill>
        <p:spPr>
          <a:xfrm>
            <a:off x="2037993" y="3166586"/>
            <a:ext cx="555427" cy="555427"/>
          </a:xfrm>
          <a:prstGeom prst="rect">
            <a:avLst/>
          </a:prstGeom>
        </p:spPr>
      </p:pic>
      <p:sp>
        <p:nvSpPr>
          <p:cNvPr id="6" name="Text 2"/>
          <p:cNvSpPr/>
          <p:nvPr/>
        </p:nvSpPr>
        <p:spPr>
          <a:xfrm>
            <a:off x="2037993" y="3944183"/>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Devil Fruits</a:t>
            </a:r>
            <a:endParaRPr lang="en-US" sz="2187" dirty="0"/>
          </a:p>
        </p:txBody>
      </p:sp>
      <p:sp>
        <p:nvSpPr>
          <p:cNvPr id="7" name="Text 3"/>
          <p:cNvSpPr/>
          <p:nvPr/>
        </p:nvSpPr>
        <p:spPr>
          <a:xfrm>
            <a:off x="2037993" y="4424601"/>
            <a:ext cx="3295888" cy="1777008"/>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Mystical and powerful fruits that grant users extraordinary abilities, ranging from elemental control to shapeshifting.</a:t>
            </a:r>
            <a:endParaRPr lang="en-US" sz="1750" dirty="0"/>
          </a:p>
        </p:txBody>
      </p:sp>
      <p:pic>
        <p:nvPicPr>
          <p:cNvPr id="8" name="Image 2" descr="preencoded.png">    </p:cNvPr>
          <p:cNvPicPr>
            <a:picLocks noChangeAspect="1"/>
          </p:cNvPicPr>
          <p:nvPr/>
        </p:nvPicPr>
        <p:blipFill>
          <a:blip r:embed="rId3"/>
          <a:stretch>
            <a:fillRect/>
          </a:stretch>
        </p:blipFill>
        <p:spPr>
          <a:xfrm>
            <a:off x="5667137" y="3166586"/>
            <a:ext cx="555427" cy="555427"/>
          </a:xfrm>
          <a:prstGeom prst="rect">
            <a:avLst/>
          </a:prstGeom>
        </p:spPr>
      </p:pic>
      <p:sp>
        <p:nvSpPr>
          <p:cNvPr id="9" name="Text 4"/>
          <p:cNvSpPr/>
          <p:nvPr/>
        </p:nvSpPr>
        <p:spPr>
          <a:xfrm>
            <a:off x="5667137" y="3944183"/>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Haki</a:t>
            </a:r>
            <a:endParaRPr lang="en-US" sz="2187" dirty="0"/>
          </a:p>
        </p:txBody>
      </p:sp>
      <p:sp>
        <p:nvSpPr>
          <p:cNvPr id="10" name="Text 5"/>
          <p:cNvSpPr/>
          <p:nvPr/>
        </p:nvSpPr>
        <p:spPr>
          <a:xfrm>
            <a:off x="5667137" y="4424601"/>
            <a:ext cx="3296007" cy="1421606"/>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A form of spiritual energy that allows users to enhance their physical abilities or predict their opponent's moves.</a:t>
            </a:r>
            <a:endParaRPr lang="en-US" sz="1750" dirty="0"/>
          </a:p>
        </p:txBody>
      </p:sp>
      <p:pic>
        <p:nvPicPr>
          <p:cNvPr id="11" name="Image 3" descr="preencoded.png">    </p:cNvPr>
          <p:cNvPicPr>
            <a:picLocks noChangeAspect="1"/>
          </p:cNvPicPr>
          <p:nvPr/>
        </p:nvPicPr>
        <p:blipFill>
          <a:blip r:embed="rId4"/>
          <a:stretch>
            <a:fillRect/>
          </a:stretch>
        </p:blipFill>
        <p:spPr>
          <a:xfrm>
            <a:off x="9296400" y="3166586"/>
            <a:ext cx="555427" cy="555427"/>
          </a:xfrm>
          <a:prstGeom prst="rect">
            <a:avLst/>
          </a:prstGeom>
        </p:spPr>
      </p:pic>
      <p:sp>
        <p:nvSpPr>
          <p:cNvPr id="12" name="Text 6"/>
          <p:cNvSpPr/>
          <p:nvPr/>
        </p:nvSpPr>
        <p:spPr>
          <a:xfrm>
            <a:off x="9296400" y="3944183"/>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Awakening</a:t>
            </a:r>
            <a:endParaRPr lang="en-US" sz="2187" dirty="0"/>
          </a:p>
        </p:txBody>
      </p:sp>
      <p:sp>
        <p:nvSpPr>
          <p:cNvPr id="13" name="Text 7"/>
          <p:cNvSpPr/>
          <p:nvPr/>
        </p:nvSpPr>
        <p:spPr>
          <a:xfrm>
            <a:off x="9296400" y="4424601"/>
            <a:ext cx="3296007" cy="1421606"/>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The ultimate stage of a Devil Fruit's power, where users can manipulate their surroundings in extraordinary ways.</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1169789"/>
            <a:ext cx="10554414" cy="1388745"/>
          </a:xfrm>
          <a:prstGeom prst="rect">
            <a:avLst/>
          </a:prstGeom>
          <a:noFill/>
          <a:ln/>
        </p:spPr>
        <p:txBody>
          <a:bodyPr wrap="squar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Emotional Storylines and Character Development</a:t>
            </a:r>
            <a:endParaRPr lang="en-US" sz="4374" dirty="0"/>
          </a:p>
        </p:txBody>
      </p:sp>
      <p:pic>
        <p:nvPicPr>
          <p:cNvPr id="5" name="Image 1" descr="preencoded.png">    </p:cNvPr>
          <p:cNvPicPr>
            <a:picLocks noChangeAspect="1"/>
          </p:cNvPicPr>
          <p:nvPr/>
        </p:nvPicPr>
        <p:blipFill>
          <a:blip r:embed="rId2"/>
          <a:stretch>
            <a:fillRect/>
          </a:stretch>
        </p:blipFill>
        <p:spPr>
          <a:xfrm>
            <a:off x="2037993" y="3002875"/>
            <a:ext cx="3518059" cy="888682"/>
          </a:xfrm>
          <a:prstGeom prst="rect">
            <a:avLst/>
          </a:prstGeom>
        </p:spPr>
      </p:pic>
      <p:sp>
        <p:nvSpPr>
          <p:cNvPr id="6" name="Text 2"/>
          <p:cNvSpPr/>
          <p:nvPr/>
        </p:nvSpPr>
        <p:spPr>
          <a:xfrm>
            <a:off x="2260163" y="4224814"/>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Tragedy</a:t>
            </a:r>
            <a:endParaRPr lang="en-US" sz="2187" dirty="0"/>
          </a:p>
        </p:txBody>
      </p:sp>
      <p:sp>
        <p:nvSpPr>
          <p:cNvPr id="7" name="Text 3"/>
          <p:cNvSpPr/>
          <p:nvPr/>
        </p:nvSpPr>
        <p:spPr>
          <a:xfrm>
            <a:off x="2260163" y="4705231"/>
            <a:ext cx="3073718" cy="1777008"/>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One Piece explores profound themes of loss, sacrifice, and the weight of the past, tugging at the heartstrings of its audience.</a:t>
            </a:r>
            <a:endParaRPr lang="en-US" sz="1750" dirty="0"/>
          </a:p>
        </p:txBody>
      </p:sp>
      <p:pic>
        <p:nvPicPr>
          <p:cNvPr id="8" name="Image 2" descr="preencoded.png">    </p:cNvPr>
          <p:cNvPicPr>
            <a:picLocks noChangeAspect="1"/>
          </p:cNvPicPr>
          <p:nvPr/>
        </p:nvPicPr>
        <p:blipFill>
          <a:blip r:embed="rId3"/>
          <a:stretch>
            <a:fillRect/>
          </a:stretch>
        </p:blipFill>
        <p:spPr>
          <a:xfrm>
            <a:off x="5556052" y="3002875"/>
            <a:ext cx="3518178" cy="888682"/>
          </a:xfrm>
          <a:prstGeom prst="rect">
            <a:avLst/>
          </a:prstGeom>
        </p:spPr>
      </p:pic>
      <p:sp>
        <p:nvSpPr>
          <p:cNvPr id="9" name="Text 4"/>
          <p:cNvSpPr/>
          <p:nvPr/>
        </p:nvSpPr>
        <p:spPr>
          <a:xfrm>
            <a:off x="5778222" y="4224814"/>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Redemption</a:t>
            </a:r>
            <a:endParaRPr lang="en-US" sz="2187" dirty="0"/>
          </a:p>
        </p:txBody>
      </p:sp>
      <p:sp>
        <p:nvSpPr>
          <p:cNvPr id="10" name="Text 5"/>
          <p:cNvSpPr/>
          <p:nvPr/>
        </p:nvSpPr>
        <p:spPr>
          <a:xfrm>
            <a:off x="5778222" y="4705231"/>
            <a:ext cx="3073837" cy="2132409"/>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Many characters undergo remarkable transformations, finding the strength to overcome their pasts and become better versions of themselves.</a:t>
            </a:r>
            <a:endParaRPr lang="en-US" sz="1750" dirty="0"/>
          </a:p>
        </p:txBody>
      </p:sp>
      <p:pic>
        <p:nvPicPr>
          <p:cNvPr id="11" name="Image 3" descr="preencoded.png">    </p:cNvPr>
          <p:cNvPicPr>
            <a:picLocks noChangeAspect="1"/>
          </p:cNvPicPr>
          <p:nvPr/>
        </p:nvPicPr>
        <p:blipFill>
          <a:blip r:embed="rId4"/>
          <a:stretch>
            <a:fillRect/>
          </a:stretch>
        </p:blipFill>
        <p:spPr>
          <a:xfrm>
            <a:off x="9074229" y="3002875"/>
            <a:ext cx="3518178" cy="888682"/>
          </a:xfrm>
          <a:prstGeom prst="rect">
            <a:avLst/>
          </a:prstGeom>
        </p:spPr>
      </p:pic>
      <p:sp>
        <p:nvSpPr>
          <p:cNvPr id="12" name="Text 6"/>
          <p:cNvSpPr/>
          <p:nvPr/>
        </p:nvSpPr>
        <p:spPr>
          <a:xfrm>
            <a:off x="9296400" y="4224814"/>
            <a:ext cx="2777490" cy="347186"/>
          </a:xfrm>
          <a:prstGeom prst="rect">
            <a:avLst/>
          </a:prstGeom>
          <a:noFill/>
          <a:ln/>
        </p:spPr>
        <p:txBody>
          <a:bodyPr wrap="none" rtlCol="0" anchor="t"/>
          <a:lstStyle/>
          <a:p>
            <a:pPr algn="l" indent="0" marL="0">
              <a:lnSpc>
                <a:spcPts val="2734"/>
              </a:lnSpc>
              <a:buNone/>
            </a:pPr>
            <a:r>
              <a:rPr lang="en-US" sz="2187" dirty="0">
                <a:solidFill>
                  <a:srgbClr val="404155"/>
                </a:solidFill>
                <a:latin typeface="Corben" pitchFamily="34" charset="0"/>
                <a:ea typeface="Corben" pitchFamily="34" charset="-122"/>
                <a:cs typeface="Corben" pitchFamily="34" charset="-120"/>
              </a:rPr>
              <a:t>Friendship</a:t>
            </a:r>
            <a:endParaRPr lang="en-US" sz="2187" dirty="0"/>
          </a:p>
        </p:txBody>
      </p:sp>
      <p:sp>
        <p:nvSpPr>
          <p:cNvPr id="13" name="Text 7"/>
          <p:cNvSpPr/>
          <p:nvPr/>
        </p:nvSpPr>
        <p:spPr>
          <a:xfrm>
            <a:off x="9296400" y="4705231"/>
            <a:ext cx="3073837" cy="2132409"/>
          </a:xfrm>
          <a:prstGeom prst="rect">
            <a:avLst/>
          </a:prstGeom>
          <a:noFill/>
          <a:ln/>
        </p:spPr>
        <p:txBody>
          <a:bodyPr wrap="square" rtlCol="0" anchor="t"/>
          <a:lstStyle/>
          <a:p>
            <a:pPr algn="l" indent="0" marL="0">
              <a:lnSpc>
                <a:spcPts val="2799"/>
              </a:lnSpc>
              <a:buNone/>
            </a:pPr>
            <a:r>
              <a:rPr lang="en-US" sz="1750" dirty="0">
                <a:solidFill>
                  <a:srgbClr val="404155"/>
                </a:solidFill>
                <a:latin typeface="Nobile" pitchFamily="34" charset="0"/>
                <a:ea typeface="Nobile" pitchFamily="34" charset="-122"/>
                <a:cs typeface="Nobile" pitchFamily="34" charset="-120"/>
              </a:rPr>
              <a:t>The deep bonds forged between the Straw Hat crew and their allies are a core element of the series, showcasing the power of camaraderie.</a:t>
            </a:r>
            <a:endParaRPr lang="en-US" sz="1750" dirty="0"/>
          </a:p>
        </p:txBody>
      </p:sp>
      <p:pic>
        <p:nvPicPr>
          <p:cNvPr id="14" name="Image 4" descr="preencoded.png">
            <a:hlinkClick r:id="rId6" tooltip=""/>
          </p:cNvPr>
          <p:cNvPicPr>
            <a:picLocks noChangeAspect="1"/>
          </p:cNvPicPr>
          <p:nvPr/>
        </p:nvPicPr>
        <p:blipFill>
          <a:blip r:embed="rId5"/>
          <a:stretch>
            <a:fillRect/>
          </a:stretch>
        </p:blipFill>
        <p:spPr>
          <a:xfrm>
            <a:off x="12242153" y="7589520"/>
            <a:ext cx="2296807" cy="548640"/>
          </a:xfrm>
          <a:prstGeom prst="rect">
            <a:avLst/>
          </a:prstGeom>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r>
          <p:cNvPicPr>
            <a:picLocks noChangeAspect="1"/>
          </p:cNvPicPr>
          <p:nvPr/>
        </p:nvPicPr>
        <p:blipFill>
          <a:blip r:embed="rId1"/>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9F9FF">
              <a:alpha val="75000"/>
            </a:srgbClr>
          </a:solidFill>
          <a:ln/>
        </p:spPr>
      </p:sp>
      <p:sp>
        <p:nvSpPr>
          <p:cNvPr id="4" name="Text 1"/>
          <p:cNvSpPr/>
          <p:nvPr/>
        </p:nvSpPr>
        <p:spPr>
          <a:xfrm>
            <a:off x="2037993" y="991076"/>
            <a:ext cx="10554414" cy="1388745"/>
          </a:xfrm>
          <a:prstGeom prst="rect">
            <a:avLst/>
          </a:prstGeom>
          <a:noFill/>
          <a:ln/>
        </p:spPr>
        <p:txBody>
          <a:bodyPr wrap="square" rtlCol="0" anchor="t"/>
          <a:lstStyle/>
          <a:p>
            <a:pPr indent="0" marL="0">
              <a:lnSpc>
                <a:spcPts val="5468"/>
              </a:lnSpc>
              <a:buNone/>
            </a:pPr>
            <a:r>
              <a:rPr lang="en-US" sz="4374" dirty="0">
                <a:solidFill>
                  <a:srgbClr val="1B1B27"/>
                </a:solidFill>
                <a:latin typeface="Corben" pitchFamily="34" charset="0"/>
                <a:ea typeface="Corben" pitchFamily="34" charset="-122"/>
                <a:cs typeface="Corben" pitchFamily="34" charset="-120"/>
              </a:rPr>
              <a:t>Luffy's Dream: Becoming the King of the Pirates</a:t>
            </a:r>
            <a:endParaRPr lang="en-US" sz="4374" dirty="0"/>
          </a:p>
        </p:txBody>
      </p:sp>
      <p:sp>
        <p:nvSpPr>
          <p:cNvPr id="5" name="Shape 2"/>
          <p:cNvSpPr/>
          <p:nvPr/>
        </p:nvSpPr>
        <p:spPr>
          <a:xfrm>
            <a:off x="2037993" y="2824163"/>
            <a:ext cx="10554414" cy="4414361"/>
          </a:xfrm>
          <a:prstGeom prst="roundRect">
            <a:avLst>
              <a:gd name="adj" fmla="val 2265"/>
            </a:avLst>
          </a:prstGeom>
          <a:noFill/>
          <a:ln w="7620">
            <a:solidFill>
              <a:srgbClr val="000000">
                <a:alpha val="8000"/>
              </a:srgbClr>
            </a:solidFill>
            <a:prstDash val="solid"/>
          </a:ln>
        </p:spPr>
      </p:sp>
      <p:sp>
        <p:nvSpPr>
          <p:cNvPr id="6" name="Shape 3"/>
          <p:cNvSpPr/>
          <p:nvPr/>
        </p:nvSpPr>
        <p:spPr>
          <a:xfrm>
            <a:off x="2045613" y="2831783"/>
            <a:ext cx="10539174" cy="1347907"/>
          </a:xfrm>
          <a:prstGeom prst="rect">
            <a:avLst/>
          </a:prstGeom>
          <a:solidFill>
            <a:srgbClr val="FFFFFF">
              <a:alpha val="4000"/>
            </a:srgbClr>
          </a:solidFill>
          <a:ln/>
        </p:spPr>
      </p:sp>
      <p:sp>
        <p:nvSpPr>
          <p:cNvPr id="7" name="Text 4"/>
          <p:cNvSpPr/>
          <p:nvPr/>
        </p:nvSpPr>
        <p:spPr>
          <a:xfrm>
            <a:off x="2267783" y="2972633"/>
            <a:ext cx="4821436"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Ambition</a:t>
            </a:r>
            <a:endParaRPr lang="en-US" sz="1750" dirty="0"/>
          </a:p>
        </p:txBody>
      </p:sp>
      <p:sp>
        <p:nvSpPr>
          <p:cNvPr id="8" name="Text 5"/>
          <p:cNvSpPr/>
          <p:nvPr/>
        </p:nvSpPr>
        <p:spPr>
          <a:xfrm>
            <a:off x="7541181" y="2972633"/>
            <a:ext cx="4821436"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Luffy's unwavering goal is to find the legendary treasure, the One Piece, and become the King of the Pirates.</a:t>
            </a:r>
            <a:endParaRPr lang="en-US" sz="1750" dirty="0"/>
          </a:p>
        </p:txBody>
      </p:sp>
      <p:sp>
        <p:nvSpPr>
          <p:cNvPr id="9" name="Shape 6"/>
          <p:cNvSpPr/>
          <p:nvPr/>
        </p:nvSpPr>
        <p:spPr>
          <a:xfrm>
            <a:off x="2045613" y="4179689"/>
            <a:ext cx="10539174" cy="1347907"/>
          </a:xfrm>
          <a:prstGeom prst="rect">
            <a:avLst/>
          </a:prstGeom>
          <a:solidFill>
            <a:srgbClr val="000000">
              <a:alpha val="4000"/>
            </a:srgbClr>
          </a:solidFill>
          <a:ln/>
        </p:spPr>
      </p:sp>
      <p:sp>
        <p:nvSpPr>
          <p:cNvPr id="10" name="Text 7"/>
          <p:cNvSpPr/>
          <p:nvPr/>
        </p:nvSpPr>
        <p:spPr>
          <a:xfrm>
            <a:off x="2267783" y="4320540"/>
            <a:ext cx="4821436"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Challenges</a:t>
            </a:r>
            <a:endParaRPr lang="en-US" sz="1750" dirty="0"/>
          </a:p>
        </p:txBody>
      </p:sp>
      <p:sp>
        <p:nvSpPr>
          <p:cNvPr id="11" name="Text 8"/>
          <p:cNvSpPr/>
          <p:nvPr/>
        </p:nvSpPr>
        <p:spPr>
          <a:xfrm>
            <a:off x="7541181" y="4320540"/>
            <a:ext cx="4821436" cy="1066205"/>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Along the way, he and his crew face formidable foes, treacherous seas, and daunting obstacles that test their resolve.</a:t>
            </a:r>
            <a:endParaRPr lang="en-US" sz="1750" dirty="0"/>
          </a:p>
        </p:txBody>
      </p:sp>
      <p:sp>
        <p:nvSpPr>
          <p:cNvPr id="12" name="Shape 9"/>
          <p:cNvSpPr/>
          <p:nvPr/>
        </p:nvSpPr>
        <p:spPr>
          <a:xfrm>
            <a:off x="2045613" y="5527596"/>
            <a:ext cx="10539174" cy="1703308"/>
          </a:xfrm>
          <a:prstGeom prst="rect">
            <a:avLst/>
          </a:prstGeom>
          <a:solidFill>
            <a:srgbClr val="FFFFFF">
              <a:alpha val="4000"/>
            </a:srgbClr>
          </a:solidFill>
          <a:ln/>
        </p:spPr>
      </p:sp>
      <p:sp>
        <p:nvSpPr>
          <p:cNvPr id="13" name="Text 10"/>
          <p:cNvSpPr/>
          <p:nvPr/>
        </p:nvSpPr>
        <p:spPr>
          <a:xfrm>
            <a:off x="2267783" y="5668447"/>
            <a:ext cx="4821436" cy="355402"/>
          </a:xfrm>
          <a:prstGeom prst="rect">
            <a:avLst/>
          </a:prstGeom>
          <a:noFill/>
          <a:ln/>
        </p:spPr>
        <p:txBody>
          <a:bodyPr wrap="non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Determination</a:t>
            </a:r>
            <a:endParaRPr lang="en-US" sz="1750" dirty="0"/>
          </a:p>
        </p:txBody>
      </p:sp>
      <p:sp>
        <p:nvSpPr>
          <p:cNvPr id="14" name="Text 11"/>
          <p:cNvSpPr/>
          <p:nvPr/>
        </p:nvSpPr>
        <p:spPr>
          <a:xfrm>
            <a:off x="7541181" y="5668447"/>
            <a:ext cx="4821436" cy="1421606"/>
          </a:xfrm>
          <a:prstGeom prst="rect">
            <a:avLst/>
          </a:prstGeom>
          <a:noFill/>
          <a:ln/>
        </p:spPr>
        <p:txBody>
          <a:bodyPr wrap="square" rtlCol="0" anchor="t"/>
          <a:lstStyle/>
          <a:p>
            <a:pPr indent="0" marL="0">
              <a:lnSpc>
                <a:spcPts val="2799"/>
              </a:lnSpc>
              <a:buNone/>
            </a:pPr>
            <a:r>
              <a:rPr lang="en-US" sz="1750" dirty="0">
                <a:solidFill>
                  <a:srgbClr val="404155"/>
                </a:solidFill>
                <a:latin typeface="Nobile" pitchFamily="34" charset="0"/>
                <a:ea typeface="Nobile" pitchFamily="34" charset="-122"/>
                <a:cs typeface="Nobile" pitchFamily="34" charset="-120"/>
              </a:rPr>
              <a:t>Luffy's boundless determination and the unbreakable bonds with his crew drive him forward, inspiring others to pursue their own dreams.</a:t>
            </a:r>
            <a:endParaRPr lang="en-US" sz="1750" dirty="0"/>
          </a:p>
        </p:txBody>
      </p:sp>
      <p:pic>
        <p:nvPicPr>
          <p:cNvPr id="15" name="Image 1" descr="preencoded.png">
            <a:hlinkClick r:id="rId3" tooltip=""/>
          </p:cNvPr>
          <p:cNvPicPr>
            <a:picLocks noChangeAspect="1"/>
          </p:cNvPicPr>
          <p:nvPr/>
        </p:nvPicPr>
        <p:blipFill>
          <a:blip r:embed="rId2"/>
          <a:stretch>
            <a:fillRect/>
          </a:stretch>
        </p:blipFill>
        <p:spPr>
          <a:xfrm>
            <a:off x="12242153" y="7589520"/>
            <a:ext cx="2296807" cy="548640"/>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8</Slides>
  <Notes>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8</vt:i4>
      </vt:variant>
    </vt:vector>
  </HeadingPairs>
  <TitlesOfParts>
    <vt:vector size="11" baseType="lpstr">
      <vt:lpstr>Arial</vt:lpstr>
      <vt:lpstr>Calibri</vt:lpstr>
      <vt:lpstr>Office Theme</vt:lpstr>
      <vt:lpstr>Slide 1</vt:lpstr>
      <vt:lpstr>Slide 2</vt:lpstr>
      <vt:lpstr>Slide 3</vt:lpstr>
      <vt:lpstr>Slide 4</vt:lpstr>
      <vt:lpstr>Slide 5</vt:lpstr>
      <vt:lpstr>Slide 6</vt:lpstr>
      <vt:lpstr>Slide 7</vt:lpstr>
      <vt:lpstr>Slide 8</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PptxGenJS</cp:lastModifiedBy>
  <cp:revision>1</cp:revision>
  <dcterms:created xsi:type="dcterms:W3CDTF">2024-05-04T04:27:21Z</dcterms:created>
  <dcterms:modified xsi:type="dcterms:W3CDTF">2024-05-04T04:27:21Z</dcterms:modified>
</cp:coreProperties>
</file>